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3"/>
  </p:notesMasterIdLst>
  <p:sldIdLst>
    <p:sldId id="257" r:id="rId2"/>
    <p:sldId id="262" r:id="rId3"/>
    <p:sldId id="293" r:id="rId4"/>
    <p:sldId id="294" r:id="rId5"/>
    <p:sldId id="288" r:id="rId6"/>
    <p:sldId id="278" r:id="rId7"/>
    <p:sldId id="280" r:id="rId8"/>
    <p:sldId id="287" r:id="rId9"/>
    <p:sldId id="285" r:id="rId10"/>
    <p:sldId id="265" r:id="rId11"/>
    <p:sldId id="258" r:id="rId12"/>
    <p:sldId id="261" r:id="rId13"/>
    <p:sldId id="268" r:id="rId14"/>
    <p:sldId id="292" r:id="rId15"/>
    <p:sldId id="263" r:id="rId16"/>
    <p:sldId id="264" r:id="rId17"/>
    <p:sldId id="289" r:id="rId18"/>
    <p:sldId id="295" r:id="rId19"/>
    <p:sldId id="269" r:id="rId20"/>
    <p:sldId id="277" r:id="rId21"/>
    <p:sldId id="266" r:id="rId22"/>
    <p:sldId id="283" r:id="rId23"/>
    <p:sldId id="284" r:id="rId24"/>
    <p:sldId id="274" r:id="rId25"/>
    <p:sldId id="272" r:id="rId26"/>
    <p:sldId id="273" r:id="rId27"/>
    <p:sldId id="270" r:id="rId28"/>
    <p:sldId id="271" r:id="rId29"/>
    <p:sldId id="275" r:id="rId30"/>
    <p:sldId id="276" r:id="rId31"/>
    <p:sldId id="290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56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28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00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72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260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317211-F294-4799-9C53-D27687221F1E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8ED7C7-E803-491A-BEFF-DA512F1C6E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DD2215E-1F92-43C9-BBE3-21AF7E4E1DD7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1"/>
          <p:cNvGrpSpPr>
            <a:grpSpLocks/>
          </p:cNvGrpSpPr>
          <p:nvPr/>
        </p:nvGrpSpPr>
        <p:grpSpPr bwMode="auto">
          <a:xfrm rot="-1906589">
            <a:off x="3335338" y="1909763"/>
            <a:ext cx="6021387" cy="4829175"/>
            <a:chOff x="1761807" y="615248"/>
            <a:chExt cx="6021229" cy="4829684"/>
          </a:xfrm>
        </p:grpSpPr>
        <p:grpSp>
          <p:nvGrpSpPr>
            <p:cNvPr id="5" name="Group 42"/>
            <p:cNvGrpSpPr>
              <a:grpSpLocks/>
            </p:cNvGrpSpPr>
            <p:nvPr userDrawn="1"/>
          </p:nvGrpSpPr>
          <p:grpSpPr bwMode="auto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19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0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cxnSp>
          <p:nvCxnSpPr>
            <p:cNvPr id="6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38"/>
            <p:cNvGrpSpPr>
              <a:grpSpLocks/>
            </p:cNvGrpSpPr>
            <p:nvPr userDrawn="1"/>
          </p:nvGrpSpPr>
          <p:grpSpPr bwMode="auto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17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8" name="Group 39"/>
            <p:cNvGrpSpPr>
              <a:grpSpLocks/>
            </p:cNvGrpSpPr>
            <p:nvPr userDrawn="1"/>
          </p:nvGrpSpPr>
          <p:grpSpPr bwMode="auto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5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6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9" name="Group 37"/>
            <p:cNvGrpSpPr>
              <a:grpSpLocks/>
            </p:cNvGrpSpPr>
            <p:nvPr userDrawn="1"/>
          </p:nvGrpSpPr>
          <p:grpSpPr bwMode="auto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3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4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10" name="Group 36"/>
            <p:cNvGrpSpPr>
              <a:grpSpLocks/>
            </p:cNvGrpSpPr>
            <p:nvPr userDrawn="1"/>
          </p:nvGrpSpPr>
          <p:grpSpPr bwMode="auto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1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pic>
        <p:nvPicPr>
          <p:cNvPr id="21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646CA-338A-4D15-8444-F135690D1F5F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47CBD-1DF2-461C-9F23-FB08E07DF2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CED1A-7E06-45A2-B8B7-FB1D59E8882A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43369-EAA7-4C39-9CB6-9086CF0028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BE14D-BBDB-45DF-9159-A2290231CA54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6B58E-6969-43F5-AEA6-9C59CFF97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EA0E3-2B70-4710-A8D9-2C8583AC3FD9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911FA-B011-4EA2-B441-75C3B76516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1"/>
          <p:cNvGrpSpPr>
            <a:grpSpLocks/>
          </p:cNvGrpSpPr>
          <p:nvPr/>
        </p:nvGrpSpPr>
        <p:grpSpPr bwMode="auto">
          <a:xfrm rot="-1906589">
            <a:off x="3335338" y="1909763"/>
            <a:ext cx="6021387" cy="4829175"/>
            <a:chOff x="1761807" y="615248"/>
            <a:chExt cx="6021229" cy="4829684"/>
          </a:xfrm>
        </p:grpSpPr>
        <p:grpSp>
          <p:nvGrpSpPr>
            <p:cNvPr id="5" name="Group 42"/>
            <p:cNvGrpSpPr>
              <a:grpSpLocks/>
            </p:cNvGrpSpPr>
            <p:nvPr userDrawn="1"/>
          </p:nvGrpSpPr>
          <p:grpSpPr bwMode="auto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19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0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cxnSp>
          <p:nvCxnSpPr>
            <p:cNvPr id="6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38"/>
            <p:cNvGrpSpPr>
              <a:grpSpLocks/>
            </p:cNvGrpSpPr>
            <p:nvPr userDrawn="1"/>
          </p:nvGrpSpPr>
          <p:grpSpPr bwMode="auto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17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8" name="Group 39"/>
            <p:cNvGrpSpPr>
              <a:grpSpLocks/>
            </p:cNvGrpSpPr>
            <p:nvPr userDrawn="1"/>
          </p:nvGrpSpPr>
          <p:grpSpPr bwMode="auto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5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6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9" name="Group 37"/>
            <p:cNvGrpSpPr>
              <a:grpSpLocks/>
            </p:cNvGrpSpPr>
            <p:nvPr userDrawn="1"/>
          </p:nvGrpSpPr>
          <p:grpSpPr bwMode="auto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3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4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10" name="Group 36"/>
            <p:cNvGrpSpPr>
              <a:grpSpLocks/>
            </p:cNvGrpSpPr>
            <p:nvPr userDrawn="1"/>
          </p:nvGrpSpPr>
          <p:grpSpPr bwMode="auto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1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pic>
        <p:nvPicPr>
          <p:cNvPr id="21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Group 21"/>
          <p:cNvGrpSpPr>
            <a:grpSpLocks/>
          </p:cNvGrpSpPr>
          <p:nvPr userDrawn="1"/>
        </p:nvGrpSpPr>
        <p:grpSpPr bwMode="auto">
          <a:xfrm rot="-1906589">
            <a:off x="3335338" y="1909763"/>
            <a:ext cx="6021387" cy="4829175"/>
            <a:chOff x="1761807" y="615248"/>
            <a:chExt cx="6021229" cy="4829684"/>
          </a:xfrm>
        </p:grpSpPr>
        <p:grpSp>
          <p:nvGrpSpPr>
            <p:cNvPr id="23" name="Group 42"/>
            <p:cNvGrpSpPr>
              <a:grpSpLocks/>
            </p:cNvGrpSpPr>
            <p:nvPr userDrawn="1"/>
          </p:nvGrpSpPr>
          <p:grpSpPr bwMode="auto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37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8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cxnSp>
          <p:nvCxnSpPr>
            <p:cNvPr id="24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38"/>
            <p:cNvGrpSpPr>
              <a:grpSpLocks/>
            </p:cNvGrpSpPr>
            <p:nvPr userDrawn="1"/>
          </p:nvGrpSpPr>
          <p:grpSpPr bwMode="auto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35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6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26" name="Group 39"/>
            <p:cNvGrpSpPr>
              <a:grpSpLocks/>
            </p:cNvGrpSpPr>
            <p:nvPr userDrawn="1"/>
          </p:nvGrpSpPr>
          <p:grpSpPr bwMode="auto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33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27" name="Group 37"/>
            <p:cNvGrpSpPr>
              <a:grpSpLocks/>
            </p:cNvGrpSpPr>
            <p:nvPr userDrawn="1"/>
          </p:nvGrpSpPr>
          <p:grpSpPr bwMode="auto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31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28" name="Group 36"/>
            <p:cNvGrpSpPr>
              <a:grpSpLocks/>
            </p:cNvGrpSpPr>
            <p:nvPr userDrawn="1"/>
          </p:nvGrpSpPr>
          <p:grpSpPr bwMode="auto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29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30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pic>
        <p:nvPicPr>
          <p:cNvPr id="39" name="Picture 230" descr="star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36291-0962-4AEC-9ABD-ABD44116366B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67F42-37EF-4A01-A6DB-1768A8A8A2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77963-1C2F-4546-81F7-D2ABE3748EF6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28D0D-661A-4875-BCE0-63CE101B47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33EE8-9B64-4A68-B283-2372C47DABDF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BD471-1F2A-4D16-91EF-30F5ED3C1A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E1C0B-C645-4C0A-8CF6-22E2B9638ADF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59E3F-CCB1-4702-BB68-2F86BFEFB2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51B71-A8D2-4F4D-9763-4F8816286572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53187-5841-48F6-B25A-FA3623A912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9D85C-0170-482B-8ADA-4148C67F3938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55744-473E-46BB-84EB-6925D35A81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/>
          <a:lstStyle>
            <a:lvl1pPr algn="ctr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45325-FCDD-4D9B-9143-DF0CA4208997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5FDC0-BDEA-4C00-ADA1-40E6B613CB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025" cy="987425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3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055" name="Picture 136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8659813" y="5872163"/>
            <a:ext cx="5429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13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Connector 12"/>
          <p:cNvCxnSpPr/>
          <p:nvPr/>
        </p:nvCxnSpPr>
        <p:spPr bwMode="white">
          <a:xfrm>
            <a:off x="1217613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378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175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025" y="1069975"/>
            <a:ext cx="3355975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025" y="0"/>
            <a:ext cx="7470775" cy="9874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65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9038"/>
            <a:ext cx="8229600" cy="490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7675" y="6364288"/>
            <a:ext cx="21859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latin typeface="Tw Cen MT"/>
              </a:defRPr>
            </a:lvl1pPr>
          </a:lstStyle>
          <a:p>
            <a:pPr>
              <a:defRPr/>
            </a:pPr>
            <a:fld id="{4B26BC96-4645-4D5B-BF2B-283CE88D4662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175" y="6364288"/>
            <a:ext cx="53117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w Cen M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025" y="6364288"/>
            <a:ext cx="6127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w Cen MT"/>
              </a:defRPr>
            </a:lvl1pPr>
          </a:lstStyle>
          <a:p>
            <a:pPr>
              <a:defRPr/>
            </a:pPr>
            <a:fld id="{3C0F985A-4602-4C8D-8A19-1BEA445AD0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39" r:id="rId2"/>
    <p:sldLayoutId id="214748384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kern="120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rbel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ECC37F"/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A3C2FF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lr>
          <a:srgbClr val="E5A0CC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lr>
          <a:srgbClr val="C8E79E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lr>
          <a:srgbClr val="E5A0A0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&#1056;&#1086;&#1089;&#1089;&#1080;&#1103;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repis-2010.ru/results_of_the_census/results-inform.ph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school.iot.ru/predmety/geo/nas1.html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2381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142875"/>
            <a:ext cx="8685213" cy="14700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smtClean="0"/>
              <a:t>Население России</a:t>
            </a:r>
            <a:endParaRPr lang="ru-RU" sz="5400" dirty="0"/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42" y="1643050"/>
            <a:ext cx="7500958" cy="1184267"/>
          </a:xfrm>
        </p:spPr>
        <p:txBody>
          <a:bodyPr>
            <a:noAutofit/>
          </a:bodyPr>
          <a:lstStyle/>
          <a:p>
            <a:pPr algn="ctr" defTabSz="912813" eaLnBrk="1" hangingPunct="1"/>
            <a:r>
              <a:rPr lang="ru-RU" sz="2400" b="1" dirty="0" smtClean="0">
                <a:solidFill>
                  <a:srgbClr val="FF0000"/>
                </a:solidFill>
              </a:rPr>
              <a:t>Численность и размещение населения. Воспроизводство населения. </a:t>
            </a:r>
          </a:p>
          <a:p>
            <a:pPr algn="ctr" defTabSz="912813" eaLnBrk="1" hangingPunct="1"/>
            <a:r>
              <a:rPr lang="ru-RU" sz="2400" b="1" dirty="0" smtClean="0">
                <a:solidFill>
                  <a:srgbClr val="FF0000"/>
                </a:solidFill>
              </a:rPr>
              <a:t>        Уроки географии 8 класс.</a:t>
            </a:r>
          </a:p>
          <a:p>
            <a:pPr algn="ctr" defTabSz="912813" eaLnBrk="1" hangingPunct="1"/>
            <a:r>
              <a:rPr lang="ru-RU" sz="2400" b="1" dirty="0" smtClean="0">
                <a:solidFill>
                  <a:srgbClr val="FF0000"/>
                </a:solidFill>
              </a:rPr>
              <a:t>        Учитель: Новикова С.Н.</a:t>
            </a:r>
          </a:p>
        </p:txBody>
      </p:sp>
      <p:pic>
        <p:nvPicPr>
          <p:cNvPr id="512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928934"/>
            <a:ext cx="4572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929198"/>
            <a:ext cx="2466975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025" y="369888"/>
            <a:ext cx="7470775" cy="9874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Причины изменения численности населения</a:t>
            </a:r>
            <a:endParaRPr lang="ru-RU" dirty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457200" y="1660525"/>
            <a:ext cx="8229600" cy="4983163"/>
          </a:xfrm>
        </p:spPr>
        <p:txBody>
          <a:bodyPr/>
          <a:lstStyle/>
          <a:p>
            <a:pPr defTabSz="912813" eaLnBrk="1" hangingPunct="1">
              <a:buFont typeface="Wingdings 2" pitchFamily="18" charset="2"/>
              <a:buNone/>
            </a:pPr>
            <a:r>
              <a:rPr lang="ru-RU" dirty="0" smtClean="0"/>
              <a:t>Динамику численности населения определяют…</a:t>
            </a:r>
          </a:p>
          <a:p>
            <a:pPr defTabSz="912813" eaLnBrk="1" hangingPunct="1"/>
            <a:r>
              <a:rPr lang="ru-RU" dirty="0" smtClean="0"/>
              <a:t> процесс воспроизводства населения (естественное движение);</a:t>
            </a:r>
          </a:p>
          <a:p>
            <a:pPr defTabSz="912813" eaLnBrk="1" hangingPunct="1"/>
            <a:endParaRPr lang="ru-RU" dirty="0" smtClean="0"/>
          </a:p>
          <a:p>
            <a:pPr defTabSz="912813" eaLnBrk="1" hangingPunct="1"/>
            <a:r>
              <a:rPr lang="ru-RU" dirty="0" smtClean="0"/>
              <a:t>миграционный процесс (механическое движение).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88" y="0"/>
            <a:ext cx="7758112" cy="9874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Самые населенные страны в 20</a:t>
            </a:r>
            <a:r>
              <a:rPr lang="en-US" sz="3600" dirty="0" smtClean="0"/>
              <a:t>14</a:t>
            </a:r>
            <a:r>
              <a:rPr lang="ru-RU" sz="3600" dirty="0" smtClean="0"/>
              <a:t>  г.</a:t>
            </a:r>
            <a:endParaRPr lang="ru-RU" sz="3600" dirty="0"/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/>
        </p:nvGraphicFramePr>
        <p:xfrm>
          <a:off x="428596" y="1214422"/>
          <a:ext cx="8358246" cy="5208520"/>
        </p:xfrm>
        <a:graphic>
          <a:graphicData uri="http://schemas.openxmlformats.org/drawingml/2006/table">
            <a:tbl>
              <a:tblPr/>
              <a:tblGrid>
                <a:gridCol w="835823"/>
                <a:gridCol w="2388039"/>
                <a:gridCol w="2567192"/>
                <a:gridCol w="2567192"/>
              </a:tblGrid>
              <a:tr h="214314">
                <a:tc>
                  <a:txBody>
                    <a:bodyPr/>
                    <a:lstStyle/>
                    <a:p>
                      <a:pPr marL="514350" marR="0" lvl="0" indent="-5143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страна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численность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% от населения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 Земли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0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Китай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1 363 958 000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19.26%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</a:tr>
              <a:tr h="40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Индия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1 249 951 000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17.59%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  <a:tr h="40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США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317 320 000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4.47%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</a:tr>
              <a:tr h="40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Индонезия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249 866 000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3.46%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  <a:tr h="40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Бразилия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201 017 298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2.94%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</a:tr>
              <a:tr h="40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Пакистан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185 829 527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2.62%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  <a:tr h="40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Бангладеш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173 615 000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2.44%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</a:tr>
              <a:tr h="40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Нигерия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152 518 015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2.15%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  <a:tr h="40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Россия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143 657 134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2.02%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</a:tr>
              <a:tr h="40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FA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Япония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FA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127 336 000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FA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79</a:t>
                      </a: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FAFD"/>
                    </a:solidFill>
                  </a:tcPr>
                </a:tc>
              </a:tr>
              <a:tr h="40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Мексика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118 395 054	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1.67%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3998" cy="7016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Численность населения России </a:t>
            </a:r>
            <a:br>
              <a:rPr lang="ru-RU" sz="3600" dirty="0" smtClean="0"/>
            </a:br>
            <a:r>
              <a:rPr lang="ru-RU" sz="3100" dirty="0" smtClean="0"/>
              <a:t>1) Оцените динамику изменения численности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1214422"/>
          <a:ext cx="8715375" cy="5330113"/>
        </p:xfrm>
        <a:graphic>
          <a:graphicData uri="http://schemas.openxmlformats.org/drawingml/2006/table">
            <a:tbl>
              <a:tblPr/>
              <a:tblGrid>
                <a:gridCol w="4143375"/>
                <a:gridCol w="1428750"/>
                <a:gridCol w="1433512"/>
                <a:gridCol w="1709738"/>
              </a:tblGrid>
              <a:tr h="3714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Годы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Все </a:t>
                      </a:r>
                      <a:b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население, </a:t>
                      </a:r>
                      <a:b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млн.человек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 общей численности населения, процентов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городское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сельское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1897 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  в границах Российской    империи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128,2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16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84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  в современных границах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67,5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85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1914 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  в границах Российской империи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165,7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18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82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  в современных границах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89,9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17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83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1991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148,3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74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26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1996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148,3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73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27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2002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145,2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73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27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2007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142,2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73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27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сентябрь 2010</a:t>
                      </a:r>
                    </a:p>
                  </a:txBody>
                  <a:tcPr marL="6629" marR="6629" marT="6629" marB="66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  141,8	</a:t>
                      </a: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27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1 января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2014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/>
                        <a:cs typeface="Times New Roman" pitchFamily="18" charset="0"/>
                      </a:endParaRPr>
                    </a:p>
                  </a:txBody>
                  <a:tcPr marL="6629" marR="6629" marT="6629" marB="66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143,7</a:t>
                      </a: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6629" marR="6629" marT="6629" marB="66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Изменение численности населения России (по годам)</a:t>
            </a:r>
            <a:endParaRPr lang="ru-RU" dirty="0"/>
          </a:p>
        </p:txBody>
      </p:sp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071563"/>
            <a:ext cx="7724775" cy="517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Прямоугольник 4"/>
          <p:cNvSpPr>
            <a:spLocks noChangeArrowheads="1"/>
          </p:cNvSpPr>
          <p:nvPr/>
        </p:nvSpPr>
        <p:spPr bwMode="auto">
          <a:xfrm>
            <a:off x="3857625" y="4714875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http://ru.wikipedia.org/wiki/</a:t>
            </a:r>
            <a:r>
              <a:rPr lang="ru-RU" dirty="0">
                <a:hlinkClick r:id="rId3"/>
              </a:rPr>
              <a:t>Россия#.</a:t>
            </a:r>
            <a:r>
              <a:rPr lang="en-US" dirty="0">
                <a:hlinkClick r:id="rId3"/>
              </a:rPr>
              <a:t>D0.9D.D0.B0.D1.81.D0.B5.D0.BB.D0.B5.D0.BD.D0.B8.D0.B5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785794"/>
            <a:ext cx="8858312" cy="60016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Monotype Corsiva" pitchFamily="66" charset="0"/>
              </a:rPr>
              <a:t>Сформировавшиеся в России тенденции демографического воспроизводства в значительной мере определяют рамки прогнозных оценок численности населения, которые проводятся российскими, зарубежными и                                             международными                                                  организациями.                                                               Для примера                                                                  приведены три                                                             оценки ожидаемой                                             численности                                                            населения в стране.</a:t>
            </a:r>
            <a:endParaRPr lang="ru-RU" sz="3200" b="1" dirty="0">
              <a:ln>
                <a:solidFill>
                  <a:srgbClr val="FFFFFF"/>
                </a:solidFill>
              </a:ln>
              <a:solidFill>
                <a:srgbClr val="FFFFFF"/>
              </a:soli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-5"/>
          <a:ext cx="9144000" cy="7294947"/>
        </p:xfrm>
        <a:graphic>
          <a:graphicData uri="http://schemas.openxmlformats.org/drawingml/2006/table">
            <a:tbl>
              <a:tblPr/>
              <a:tblGrid>
                <a:gridCol w="2365771"/>
                <a:gridCol w="2365771"/>
                <a:gridCol w="2245661"/>
                <a:gridCol w="2166797"/>
              </a:tblGrid>
              <a:tr h="571485">
                <a:tc gridSpan="4"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Прогнозы населения России до 2050 г.   </a:t>
                      </a:r>
                      <a:endParaRPr lang="ru-RU" sz="2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Monotype Corsiva" pitchFamily="66" charset="0"/>
                        <a:ea typeface="Times New Roman"/>
                        <a:cs typeface="Times New Roman"/>
                      </a:endParaRP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1935">
                <a:tc rowSpan="2">
                  <a:txBody>
                    <a:bodyPr/>
                    <a:lstStyle/>
                    <a:p>
                      <a:pPr indent="381000" algn="l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  <a:hlinkClick r:id="rId3"/>
                        </a:rPr>
                        <a:t>Перепись 2010 года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Monotype Corsiva" pitchFamily="66" charset="0"/>
                        <a:ea typeface="Times New Roman"/>
                        <a:cs typeface="Times New Roman"/>
                      </a:endParaRPr>
                    </a:p>
                  </a:txBody>
                  <a:tcPr marL="25025" marR="250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Варианты прогноза</a:t>
                      </a:r>
                      <a:endParaRPr lang="ru-RU" sz="12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Monotype Corsiva" pitchFamily="66" charset="0"/>
                        <a:ea typeface="Times New Roman"/>
                        <a:cs typeface="Times New Roman"/>
                      </a:endParaRP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22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Низкий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Средний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Высокий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662234">
                <a:tc>
                  <a:txBody>
                    <a:bodyPr/>
                    <a:lstStyle/>
                    <a:p>
                      <a:pPr indent="381000" algn="just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endParaRPr lang="ru-RU" sz="1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Monotype Corsiva" pitchFamily="66" charset="0"/>
                        <a:ea typeface="Times New Roman"/>
                        <a:cs typeface="Times New Roman"/>
                      </a:endParaRPr>
                    </a:p>
                  </a:txBody>
                  <a:tcPr marL="25025" marR="250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Госкомстат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2212">
                <a:tc>
                  <a:txBody>
                    <a:bodyPr/>
                    <a:lstStyle/>
                    <a:p>
                      <a:pPr indent="381000" algn="just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2015</a:t>
                      </a:r>
                    </a:p>
                  </a:txBody>
                  <a:tcPr marL="25025" marR="250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128.883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134.298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138.364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90305">
                <a:tc>
                  <a:txBody>
                    <a:bodyPr/>
                    <a:lstStyle/>
                    <a:p>
                      <a:pPr indent="381000" algn="just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endParaRPr lang="ru-RU" sz="1400" b="1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Monotype Corsiva" pitchFamily="66" charset="0"/>
                        <a:ea typeface="Times New Roman"/>
                        <a:cs typeface="Times New Roman"/>
                      </a:endParaRPr>
                    </a:p>
                  </a:txBody>
                  <a:tcPr marL="25025" marR="250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28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Институт </a:t>
                      </a:r>
                      <a:r>
                        <a:rPr lang="ru-RU" sz="2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 народного прогнозирования</a:t>
                      </a:r>
                      <a:endParaRPr lang="ru-RU" sz="2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Monotype Corsiva" pitchFamily="66" charset="0"/>
                        <a:ea typeface="Times New Roman"/>
                        <a:cs typeface="Times New Roman"/>
                      </a:endParaRP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2212">
                <a:tc>
                  <a:txBody>
                    <a:bodyPr/>
                    <a:lstStyle/>
                    <a:p>
                      <a:pPr indent="381000" algn="just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2020</a:t>
                      </a:r>
                    </a:p>
                  </a:txBody>
                  <a:tcPr marL="25025" marR="250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121.983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130.990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137.323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552212">
                <a:tc>
                  <a:txBody>
                    <a:bodyPr/>
                    <a:lstStyle/>
                    <a:p>
                      <a:pPr indent="381000" algn="just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2050</a:t>
                      </a:r>
                    </a:p>
                  </a:txBody>
                  <a:tcPr marL="25025" marR="250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77.165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101.921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122.634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596536">
                <a:tc>
                  <a:txBody>
                    <a:bodyPr/>
                    <a:lstStyle/>
                    <a:p>
                      <a:pPr indent="381000" algn="just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endParaRPr lang="ru-RU" sz="1400" b="1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Monotype Corsiva" pitchFamily="66" charset="0"/>
                        <a:ea typeface="Times New Roman"/>
                        <a:cs typeface="Times New Roman"/>
                      </a:endParaRPr>
                    </a:p>
                  </a:txBody>
                  <a:tcPr marL="25025" marR="250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Прогноз ООН (2001 г.)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2212">
                <a:tc>
                  <a:txBody>
                    <a:bodyPr/>
                    <a:lstStyle/>
                    <a:p>
                      <a:pPr indent="381000" algn="just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2020</a:t>
                      </a:r>
                    </a:p>
                  </a:txBody>
                  <a:tcPr marL="25025" marR="250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127.790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129.687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131.532.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552212">
                <a:tc>
                  <a:txBody>
                    <a:bodyPr/>
                    <a:lstStyle/>
                    <a:p>
                      <a:pPr indent="381000" algn="just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2050 </a:t>
                      </a:r>
                    </a:p>
                  </a:txBody>
                  <a:tcPr marL="25025" marR="250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96.084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104.258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indent="38100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32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113.137</a:t>
                      </a:r>
                    </a:p>
                  </a:txBody>
                  <a:tcPr marL="25025" marR="250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sp>
        <p:nvSpPr>
          <p:cNvPr id="2048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025" y="155575"/>
            <a:ext cx="7470775" cy="987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all" dirty="0" smtClean="0"/>
              <a:t>Воспроизводство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89100"/>
            <a:ext cx="8229600" cy="4168775"/>
          </a:xfrm>
        </p:spPr>
        <p:txBody>
          <a:bodyPr rtlCol="0">
            <a:normAutofit lnSpcReduction="10000"/>
          </a:bodyPr>
          <a:lstStyle/>
          <a:p>
            <a:pPr marL="342900" indent="-342900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r>
              <a:rPr lang="ru-RU" dirty="0" smtClean="0"/>
              <a:t> (</a:t>
            </a:r>
            <a:r>
              <a:rPr lang="ru-RU" b="1" dirty="0" smtClean="0"/>
              <a:t>естественное</a:t>
            </a:r>
            <a:r>
              <a:rPr lang="ru-RU" dirty="0" smtClean="0"/>
              <a:t> </a:t>
            </a:r>
            <a:r>
              <a:rPr lang="ru-RU" b="1" dirty="0" smtClean="0"/>
              <a:t>движение</a:t>
            </a:r>
            <a:r>
              <a:rPr lang="ru-RU" dirty="0" smtClean="0"/>
              <a:t>) населения - совокупность процессов рождаемости, смертности и естественного прироста, которая обеспечивает беспрерывное возобновление и смену людских поколений. 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 pitchFamily="18" charset="2"/>
              <a:buNone/>
              <a:defRPr/>
            </a:pPr>
            <a:endParaRPr lang="ru-RU" dirty="0" smtClean="0"/>
          </a:p>
          <a:p>
            <a:pPr marL="342900" indent="-342900" algn="r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 pitchFamily="18" charset="2"/>
              <a:buNone/>
              <a:defRPr/>
            </a:pPr>
            <a:r>
              <a:rPr lang="ru-RU" sz="2000" dirty="0" smtClean="0"/>
              <a:t>.</a:t>
            </a:r>
            <a:r>
              <a:rPr lang="ru-RU" dirty="0" smtClean="0"/>
              <a:t>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025" y="-142875"/>
            <a:ext cx="7470775" cy="987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Естественный прирост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785813"/>
            <a:ext cx="8429625" cy="5929312"/>
          </a:xfrm>
        </p:spPr>
        <p:txBody>
          <a:bodyPr rtlCol="0">
            <a:noAutofit/>
          </a:bodyPr>
          <a:lstStyle/>
          <a:p>
            <a:pPr marL="342900" indent="-342900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Рождаемость</a:t>
            </a:r>
            <a:r>
              <a:rPr lang="ru-RU" sz="2000" dirty="0" smtClean="0"/>
              <a:t> — это число родившихся за год. </a:t>
            </a:r>
            <a:r>
              <a:rPr lang="ru-RU" sz="2000" b="1" dirty="0" smtClean="0">
                <a:solidFill>
                  <a:srgbClr val="FFFF00"/>
                </a:solidFill>
              </a:rPr>
              <a:t>Коэффициент</a:t>
            </a:r>
            <a:r>
              <a:rPr lang="ru-RU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</a:rPr>
              <a:t>рождаемости</a:t>
            </a:r>
            <a:r>
              <a:rPr lang="ru-RU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000" dirty="0" smtClean="0"/>
              <a:t>- это число родившихся за год в расчете на 1000 жителей.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Смертность</a:t>
            </a:r>
            <a:r>
              <a:rPr lang="ru-RU" sz="2000" dirty="0" smtClean="0"/>
              <a:t> — это число умерших за год.</a:t>
            </a:r>
            <a:r>
              <a:rPr lang="ru-RU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</a:rPr>
              <a:t>Коэффициент смертности</a:t>
            </a:r>
            <a:r>
              <a:rPr lang="ru-RU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000" dirty="0" smtClean="0"/>
              <a:t>-</a:t>
            </a:r>
            <a:r>
              <a:rPr lang="ru-RU" sz="2000" b="1" dirty="0" smtClean="0"/>
              <a:t> </a:t>
            </a:r>
            <a:r>
              <a:rPr lang="ru-RU" sz="2000" dirty="0" smtClean="0"/>
              <a:t>это число умерших за год в расчете на 1000 жителей. </a:t>
            </a:r>
          </a:p>
          <a:p>
            <a:pPr marL="342900" indent="-34290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Естественным прирост </a:t>
            </a:r>
            <a:r>
              <a:rPr lang="ru-RU" sz="2000" dirty="0" smtClean="0"/>
              <a:t>- разница между рождаемостью и смертностью. </a:t>
            </a:r>
            <a:r>
              <a:rPr lang="ru-RU" sz="2000" b="1" dirty="0" smtClean="0">
                <a:solidFill>
                  <a:srgbClr val="FFFF00"/>
                </a:solidFill>
              </a:rPr>
              <a:t>Коэффициент естественного прироста </a:t>
            </a:r>
            <a:r>
              <a:rPr lang="ru-RU" sz="2000" dirty="0" smtClean="0"/>
              <a:t>–</a:t>
            </a:r>
            <a:r>
              <a:rPr lang="ru-RU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000" dirty="0" smtClean="0"/>
              <a:t>разница между коэффициентами рождаемости и смертности.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«Формула воспроизводства»   </a:t>
            </a:r>
            <a:r>
              <a:rPr lang="ru-RU" sz="2000" b="1" dirty="0" smtClean="0">
                <a:solidFill>
                  <a:srgbClr val="C00000"/>
                </a:solidFill>
              </a:rPr>
              <a:t>К</a:t>
            </a:r>
            <a:r>
              <a:rPr lang="ru-RU" sz="2000" b="1" baseline="-25000" dirty="0" smtClean="0">
                <a:solidFill>
                  <a:srgbClr val="C00000"/>
                </a:solidFill>
              </a:rPr>
              <a:t>Р</a:t>
            </a:r>
            <a:r>
              <a:rPr lang="ru-RU" sz="2000" b="1" dirty="0" smtClean="0">
                <a:solidFill>
                  <a:srgbClr val="C00000"/>
                </a:solidFill>
              </a:rPr>
              <a:t>-К</a:t>
            </a:r>
            <a:r>
              <a:rPr lang="ru-RU" sz="2000" b="1" baseline="-25000" dirty="0" smtClean="0">
                <a:solidFill>
                  <a:srgbClr val="C00000"/>
                </a:solidFill>
              </a:rPr>
              <a:t>С</a:t>
            </a:r>
            <a:r>
              <a:rPr lang="ru-RU" sz="2000" b="1" dirty="0" smtClean="0">
                <a:solidFill>
                  <a:srgbClr val="C00000"/>
                </a:solidFill>
              </a:rPr>
              <a:t>=К</a:t>
            </a:r>
            <a:r>
              <a:rPr lang="ru-RU" sz="2000" b="1" baseline="-25000" dirty="0" smtClean="0">
                <a:solidFill>
                  <a:srgbClr val="C00000"/>
                </a:solidFill>
              </a:rPr>
              <a:t>ЕП</a:t>
            </a:r>
            <a:r>
              <a:rPr lang="ru-RU" sz="2000" b="1" dirty="0" smtClean="0">
                <a:solidFill>
                  <a:srgbClr val="C00000"/>
                </a:solidFill>
              </a:rPr>
              <a:t>, </a:t>
            </a:r>
          </a:p>
          <a:p>
            <a:pPr marL="342900" indent="-342900" algn="ctr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 2" pitchFamily="18" charset="2"/>
              <a:buNone/>
              <a:defRPr/>
            </a:pPr>
            <a:r>
              <a:rPr lang="ru-RU" sz="2000" dirty="0" smtClean="0"/>
              <a:t>где К</a:t>
            </a:r>
            <a:r>
              <a:rPr lang="ru-RU" sz="2000" baseline="-25000" dirty="0" smtClean="0"/>
              <a:t>Р</a:t>
            </a:r>
            <a:r>
              <a:rPr lang="ru-RU" sz="2000" dirty="0" smtClean="0"/>
              <a:t> —коэффициент  рождаемости, К</a:t>
            </a:r>
            <a:r>
              <a:rPr lang="ru-RU" sz="2000" baseline="-25000" dirty="0" smtClean="0"/>
              <a:t>С</a:t>
            </a:r>
            <a:r>
              <a:rPr lang="ru-RU" sz="2000" dirty="0" smtClean="0"/>
              <a:t> — коэффициент смертности, К</a:t>
            </a:r>
            <a:r>
              <a:rPr lang="ru-RU" sz="2000" baseline="-25000" dirty="0" smtClean="0"/>
              <a:t>ЕП</a:t>
            </a:r>
            <a:r>
              <a:rPr lang="ru-RU" sz="2000" dirty="0" smtClean="0"/>
              <a:t> — коэффициент естественного прироста.</a:t>
            </a:r>
            <a:endParaRPr lang="ru-RU" sz="1600" dirty="0" smtClean="0"/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r>
              <a:rPr lang="ru-RU" sz="2000" dirty="0" smtClean="0"/>
              <a:t>Естественный прирост может быть положительным и отрицательным. Он изменяется из года в год. В январе-апреле 2013г. в России отмечалось увеличение числа родившихся (в 57 субъектах Российской Федерации) и числа умерших (в 59 субъектах).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550072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Исторические типы </a:t>
            </a:r>
            <a:r>
              <a:rPr lang="ru-RU" dirty="0" smtClean="0"/>
              <a:t>воспроизводства населения.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5929322" y="1500174"/>
            <a:ext cx="2990662" cy="4873752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C00000"/>
                </a:solidFill>
              </a:rPr>
              <a:t>Архетип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–ранние этапы развития общества 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v"/>
            </a:pPr>
            <a:endParaRPr lang="ru-RU" sz="2000" b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v"/>
            </a:pPr>
            <a:endParaRPr lang="ru-RU" sz="2000" b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C00000"/>
                </a:solidFill>
              </a:rPr>
              <a:t>Традиционный тип связан с аграрной экономикой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v"/>
            </a:pPr>
            <a:endParaRPr lang="ru-RU" sz="2000" b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v"/>
            </a:pPr>
            <a:endParaRPr lang="ru-RU" sz="2000" b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C00000"/>
                </a:solidFill>
              </a:rPr>
              <a:t>  Современный тип   связан с индустриализацией общества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1696503" rIns="2140863" bIns="91411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302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Архетип: ранние </a:t>
            </a:r>
          </a:p>
          <a:p>
            <a:pPr marL="0" marR="0" lvl="0" indent="4302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302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Традиционный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302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Современный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500034" y="642918"/>
            <a:ext cx="8143933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30213"/>
            <a:r>
              <a:rPr lang="ru-RU" sz="2800" b="1" dirty="0" smtClean="0">
                <a:solidFill>
                  <a:srgbClr val="FF0000"/>
                </a:solidFill>
              </a:rPr>
              <a:t>Переход от одного типа к другому называется демографиче­ским переходом или демографической революцией.</a:t>
            </a:r>
          </a:p>
          <a:p>
            <a:pPr marL="0" marR="0" lvl="0" indent="4302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Индустриализация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крупного промышленного производства.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302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Урбанизация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рост городского населения, повышение роли городов, распространение городского образа жизни.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302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Эмансипация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отмена ограничений, освобождение от зави­симости и предрассудков (уравнивание прав женщин и мужчин).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025" y="0"/>
            <a:ext cx="8070850" cy="9874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Теория демографического перехода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3344863"/>
          <a:ext cx="6096000" cy="167640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026" name="Object 1"/>
          <p:cNvGraphicFramePr>
            <a:graphicFrameLocks noChangeAspect="1"/>
          </p:cNvGraphicFramePr>
          <p:nvPr/>
        </p:nvGraphicFramePr>
        <p:xfrm>
          <a:off x="571500" y="857250"/>
          <a:ext cx="7858125" cy="5429250"/>
        </p:xfrm>
        <a:graphic>
          <a:graphicData uri="http://schemas.openxmlformats.org/presentationml/2006/ole">
            <p:oleObj spid="_x0000_s1026" r:id="rId3" imgW="7858425" imgH="5425910" progId="Excel.Sheet.8">
              <p:embed/>
            </p:oleObj>
          </a:graphicData>
        </a:graphic>
      </p:graphicFrame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500688" y="2214563"/>
            <a:ext cx="32146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>
                <a:solidFill>
                  <a:schemeClr val="bg1"/>
                </a:solidFill>
              </a:rPr>
              <a:t>Естественная убыль  (депопуляция или </a:t>
            </a:r>
          </a:p>
          <a:p>
            <a:pPr defTabSz="912813"/>
            <a:r>
              <a:rPr lang="ru-RU">
                <a:solidFill>
                  <a:schemeClr val="bg1"/>
                </a:solidFill>
              </a:rPr>
              <a:t>демографический кризис)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000125" y="2500313"/>
            <a:ext cx="1857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>
                <a:solidFill>
                  <a:schemeClr val="bg1"/>
                </a:solidFill>
              </a:rPr>
              <a:t>Традиционный тип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rot="16200000" flipH="1">
            <a:off x="6965156" y="3893344"/>
            <a:ext cx="1071563" cy="142875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071813" y="2928938"/>
            <a:ext cx="2357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>
                <a:solidFill>
                  <a:schemeClr val="bg1"/>
                </a:solidFill>
              </a:rPr>
              <a:t>Демографический переход (</a:t>
            </a:r>
            <a:r>
              <a:rPr lang="en-US">
                <a:solidFill>
                  <a:schemeClr val="bg1"/>
                </a:solidFill>
              </a:rPr>
              <a:t>II)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143500" y="3786188"/>
            <a:ext cx="2357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>
                <a:solidFill>
                  <a:schemeClr val="bg1"/>
                </a:solidFill>
              </a:rPr>
              <a:t>Современный тип воспроизводства</a:t>
            </a:r>
            <a:r>
              <a:rPr lang="en-US">
                <a:solidFill>
                  <a:schemeClr val="bg1"/>
                </a:solidFill>
              </a:rPr>
              <a:t> (I)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214438" y="3071813"/>
            <a:ext cx="157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>
                <a:solidFill>
                  <a:schemeClr val="bg1"/>
                </a:solidFill>
              </a:rPr>
              <a:t>(К</a:t>
            </a:r>
            <a:r>
              <a:rPr lang="ru-RU" baseline="-25000">
                <a:solidFill>
                  <a:schemeClr val="bg1"/>
                </a:solidFill>
              </a:rPr>
              <a:t>ЕП</a:t>
            </a:r>
            <a:r>
              <a:rPr lang="ru-RU">
                <a:solidFill>
                  <a:schemeClr val="bg1"/>
                </a:solidFill>
              </a:rPr>
              <a:t> низкий)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00688" y="4429125"/>
            <a:ext cx="157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>
                <a:solidFill>
                  <a:schemeClr val="bg1"/>
                </a:solidFill>
              </a:rPr>
              <a:t>(К</a:t>
            </a:r>
            <a:r>
              <a:rPr lang="ru-RU" baseline="-25000">
                <a:solidFill>
                  <a:schemeClr val="bg1"/>
                </a:solidFill>
              </a:rPr>
              <a:t>ЕП</a:t>
            </a:r>
            <a:r>
              <a:rPr lang="ru-RU">
                <a:solidFill>
                  <a:schemeClr val="bg1"/>
                </a:solidFill>
              </a:rPr>
              <a:t> низкий)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357563" y="3500438"/>
            <a:ext cx="1785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>
                <a:solidFill>
                  <a:schemeClr val="bg1"/>
                </a:solidFill>
              </a:rPr>
              <a:t>(К</a:t>
            </a:r>
            <a:r>
              <a:rPr lang="ru-RU" baseline="-25000">
                <a:solidFill>
                  <a:schemeClr val="bg1"/>
                </a:solidFill>
              </a:rPr>
              <a:t>ЕП</a:t>
            </a:r>
            <a:r>
              <a:rPr lang="ru-RU">
                <a:solidFill>
                  <a:schemeClr val="bg1"/>
                </a:solidFill>
              </a:rPr>
              <a:t> высокий)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643563" y="3071813"/>
            <a:ext cx="2562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>
                <a:solidFill>
                  <a:schemeClr val="bg1"/>
                </a:solidFill>
              </a:rPr>
              <a:t>(К</a:t>
            </a:r>
            <a:r>
              <a:rPr lang="ru-RU" baseline="-25000">
                <a:solidFill>
                  <a:schemeClr val="bg1"/>
                </a:solidFill>
              </a:rPr>
              <a:t>ЕП</a:t>
            </a:r>
            <a:r>
              <a:rPr lang="ru-RU">
                <a:solidFill>
                  <a:schemeClr val="bg1"/>
                </a:solidFill>
              </a:rPr>
              <a:t> отрицательный)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  <p:bldP spid="9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025" y="227013"/>
            <a:ext cx="7470775" cy="987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all" dirty="0" smtClean="0"/>
              <a:t>Демография</a:t>
            </a:r>
            <a:endParaRPr lang="ru-RU" dirty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457200" y="1831975"/>
            <a:ext cx="8229600" cy="3597275"/>
          </a:xfrm>
        </p:spPr>
        <p:txBody>
          <a:bodyPr/>
          <a:lstStyle/>
          <a:p>
            <a:pPr defTabSz="912813" eaLnBrk="1" hangingPunct="1"/>
            <a:r>
              <a:rPr lang="ru-RU" dirty="0" smtClean="0"/>
              <a:t> (от греческого </a:t>
            </a:r>
            <a:r>
              <a:rPr lang="en-US" i="1" dirty="0" smtClean="0"/>
              <a:t>demos</a:t>
            </a:r>
            <a:r>
              <a:rPr lang="ru-RU" dirty="0" smtClean="0"/>
              <a:t> - народ и </a:t>
            </a:r>
            <a:r>
              <a:rPr lang="en-US" i="1" dirty="0" err="1" smtClean="0"/>
              <a:t>grapho</a:t>
            </a:r>
            <a:r>
              <a:rPr lang="ru-RU" dirty="0" smtClean="0"/>
              <a:t> - пишу) – наука, изучающая закономерности воспроизводства населения: его численность, естественный прирост, возрастной и половой состав и т.д.</a:t>
            </a:r>
          </a:p>
          <a:p>
            <a:pPr algn="r" defTabSz="912813" eaLnBrk="1" hangingPunct="1">
              <a:buFont typeface="Wingdings 2" pitchFamily="18" charset="2"/>
              <a:buNone/>
            </a:pPr>
            <a:endParaRPr lang="ru-RU" sz="1800" dirty="0" smtClean="0"/>
          </a:p>
          <a:p>
            <a:pPr algn="r" defTabSz="912813" eaLnBrk="1" hangingPunct="1">
              <a:buFont typeface="Wingdings 2" pitchFamily="18" charset="2"/>
              <a:buNone/>
            </a:pPr>
            <a:r>
              <a:rPr lang="ru-RU" sz="1800" dirty="0" smtClean="0"/>
              <a:t>.</a:t>
            </a:r>
          </a:p>
          <a:p>
            <a:pPr defTabSz="912813" eaLnBrk="1" hangingPunct="1"/>
            <a:endParaRPr lang="ru-RU" dirty="0" smtClean="0"/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2857500" y="5643563"/>
            <a:ext cx="5929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2813"/>
            <a:r>
              <a:rPr lang="ru-RU">
                <a:latin typeface="Tw Cen MT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8001056" cy="1344591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dirty="0" smtClean="0"/>
              <a:t>Естественный прирост населения в России в 2013 году составил 22,9 тыс. </a:t>
            </a:r>
            <a:r>
              <a:rPr lang="ru-RU" dirty="0" smtClean="0"/>
              <a:t>человек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285860"/>
          <a:ext cx="8215342" cy="4282440"/>
        </p:xfrm>
        <a:graphic>
          <a:graphicData uri="http://schemas.openxmlformats.org/drawingml/2006/table">
            <a:tbl>
              <a:tblPr/>
              <a:tblGrid>
                <a:gridCol w="2043142"/>
                <a:gridCol w="2057400"/>
                <a:gridCol w="2057400"/>
                <a:gridCol w="2057400"/>
              </a:tblGrid>
              <a:tr h="3714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Годы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На 1000 человек населения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родившихся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умерших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естественный прирост</a:t>
                      </a:r>
                      <a:r>
                        <a:rPr kumimoji="0" lang="ru-RU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</a:tr>
              <a:tr h="37147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Все население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1990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13,4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2,2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2002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9,7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16,2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-6,5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2006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10,4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15,2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-4,8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E5F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2008</a:t>
                      </a:r>
                    </a:p>
                  </a:txBody>
                  <a:tcPr marL="9525" marR="9525" marT="9525" marB="95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12,1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14,7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-2,6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2010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12,4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14,2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-1,8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2012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13,3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13,3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0,0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+mn-ea"/>
                          <a:cs typeface="Times New Roman" pitchFamily="18" charset="0"/>
                        </a:rPr>
                        <a:t>2013</a:t>
                      </a:r>
                    </a:p>
                  </a:txBody>
                  <a:tcPr marL="9525" marR="9525" marT="9525" marB="95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+mn-ea"/>
                          <a:cs typeface="Times New Roman" pitchFamily="18" charset="0"/>
                        </a:rPr>
                        <a:t>13,23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+mn-ea"/>
                          <a:cs typeface="Times New Roman" pitchFamily="18" charset="0"/>
                        </a:rPr>
                        <a:t>13,07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+mn-ea"/>
                          <a:cs typeface="Times New Roman" pitchFamily="18" charset="0"/>
                        </a:rPr>
                        <a:t>0,16</a:t>
                      </a: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95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kern="1200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8"/>
                    </a:solidFill>
                  </a:tcPr>
                </a:tc>
              </a:tr>
            </a:tbl>
          </a:graphicData>
        </a:graphic>
      </p:graphicFrame>
      <p:sp>
        <p:nvSpPr>
          <p:cNvPr id="13376" name="TextBox 4"/>
          <p:cNvSpPr txBox="1">
            <a:spLocks noChangeArrowheads="1"/>
          </p:cNvSpPr>
          <p:nvPr/>
        </p:nvSpPr>
        <p:spPr bwMode="auto">
          <a:xfrm>
            <a:off x="1643042" y="5643578"/>
            <a:ext cx="6215062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 dirty="0" smtClean="0"/>
              <a:t>«Формула» воспроизводства РФ 2010: 12,4 – 14,2 = -1,8 </a:t>
            </a:r>
            <a:endParaRPr lang="ru-RU" dirty="0"/>
          </a:p>
        </p:txBody>
      </p:sp>
      <p:sp>
        <p:nvSpPr>
          <p:cNvPr id="13377" name="TextBox 4"/>
          <p:cNvSpPr txBox="1">
            <a:spLocks noChangeArrowheads="1"/>
          </p:cNvSpPr>
          <p:nvPr/>
        </p:nvSpPr>
        <p:spPr bwMode="auto">
          <a:xfrm>
            <a:off x="1643063" y="6215063"/>
            <a:ext cx="6215062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 dirty="0" smtClean="0"/>
              <a:t>«Формула» воспроизводства РФ 2012: 13,3  – 13,3= 0,0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lum bright="-20000" contrast="3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642918"/>
            <a:ext cx="8429684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Темпы роста, возрастная структура</a:t>
            </a:r>
          </a:p>
          <a:p>
            <a:endParaRPr lang="ru-RU" dirty="0" smtClean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Почти весь постсоветский период для России было характерно снижение численности населения. В 2000-х годах темпы снижения стали сокращаться в связи с ростом рождаемости и падением уровня смертности. С 2009 года численность населения стала расти В настоящее время в России происходит естественный прирост населения, рождаемость превышает смертность. В январе-октябре 2012 года коэффициент рождаемости в России составил 13,3 на 1000 человек населения, смертности — 13,3, коэффициент естественного прироста — 0,0. По сравнению с предыдущим годом наблюдается рост рождаемости, падение смертности и рост коэффициента естественного прироста.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Возрастная структура населения: средний возраст жителя России составляет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39 лет.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025" y="155575"/>
            <a:ext cx="7470775" cy="9874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Изменение численности населения в 2013 году</a:t>
            </a:r>
            <a:endParaRPr lang="ru-RU" dirty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57200" y="1189038"/>
            <a:ext cx="8186738" cy="1454150"/>
          </a:xfrm>
        </p:spPr>
        <p:txBody>
          <a:bodyPr/>
          <a:lstStyle/>
          <a:p>
            <a:pPr marL="71438" indent="341313">
              <a:spcBef>
                <a:spcPct val="0"/>
              </a:spcBef>
              <a:buFont typeface="Wingdings 2" pitchFamily="18" charset="2"/>
              <a:buNone/>
            </a:pPr>
            <a:r>
              <a:rPr lang="ru-RU" sz="2000" dirty="0" smtClean="0"/>
              <a:t>По данным Росстата естественная убыль населения в 2013г. уменьшилась по сравнению с 2012 г. на 229 тыс. человек. Увеличившийся миграционный прирост полностью компенсировал численные потери населения и превысил их на 9,8%.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2571750"/>
            <a:ext cx="7739063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Упражнение. Воспроизводство население</a:t>
            </a:r>
            <a:endParaRPr lang="ru-RU" dirty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501122" cy="4983162"/>
          </a:xfrm>
        </p:spPr>
        <p:txBody>
          <a:bodyPr/>
          <a:lstStyle/>
          <a:p>
            <a:pPr lvl="0" algn="ctr" defTabSz="912813">
              <a:buNone/>
            </a:pPr>
            <a:r>
              <a:rPr lang="ru-RU" dirty="0" smtClean="0"/>
              <a:t>Рассчитайте и коэффициенты рождаемости, смертности и  естественного прироста для  нашей страны  в 2013 году, если рождаемость составила 1901,2 тыс. детей, смертность - 1878,3 тыс. человек, а численность населения страны составляет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143 657 134</a:t>
            </a:r>
          </a:p>
          <a:p>
            <a:pPr algn="ctr" defTabSz="912813">
              <a:buNone/>
            </a:pPr>
            <a:r>
              <a:rPr lang="ru-RU" dirty="0" smtClean="0"/>
              <a:t>человек. Запишите результаты в виде «формулы» воспроизводства.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025" y="227013"/>
            <a:ext cx="7470775" cy="9874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Упражнение. Воспроизводство население. Ответы</a:t>
            </a:r>
            <a:endParaRPr lang="ru-RU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034" y="1357313"/>
            <a:ext cx="707236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2813"/>
            <a:r>
              <a:rPr lang="ru-RU" b="1" dirty="0" smtClean="0"/>
              <a:t>     Коэффициент </a:t>
            </a:r>
            <a:r>
              <a:rPr lang="ru-RU" b="1" dirty="0"/>
              <a:t>рождаемости </a:t>
            </a:r>
            <a:r>
              <a:rPr lang="ru-RU" b="1" dirty="0" smtClean="0"/>
              <a:t>:</a:t>
            </a:r>
          </a:p>
          <a:p>
            <a:pPr defTabSz="912813"/>
            <a:r>
              <a:rPr lang="ru-RU" b="1" dirty="0" smtClean="0"/>
              <a:t> </a:t>
            </a:r>
            <a:r>
              <a:rPr lang="ru-RU" b="1" dirty="0"/>
              <a:t>рождаемость\численность населения Х1000 </a:t>
            </a:r>
            <a:r>
              <a:rPr lang="ru-RU" b="1" dirty="0" smtClean="0"/>
              <a:t>=</a:t>
            </a:r>
          </a:p>
          <a:p>
            <a:pPr lvl="0" defTabSz="912813"/>
            <a:r>
              <a:rPr lang="ru-RU" b="1" dirty="0" smtClean="0"/>
              <a:t>    1901200:143657134Х1000 =13.23  </a:t>
            </a:r>
          </a:p>
          <a:p>
            <a:pPr defTabSz="912813"/>
            <a:r>
              <a:rPr lang="ru-RU" b="1" dirty="0" smtClean="0"/>
              <a:t> 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1472" y="2643188"/>
            <a:ext cx="7143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2813"/>
            <a:r>
              <a:rPr lang="ru-RU" b="1" dirty="0" smtClean="0"/>
              <a:t>      Коэффициент </a:t>
            </a:r>
            <a:r>
              <a:rPr lang="ru-RU" b="1" dirty="0"/>
              <a:t>смертности: </a:t>
            </a:r>
          </a:p>
          <a:p>
            <a:pPr defTabSz="912813"/>
            <a:r>
              <a:rPr lang="ru-RU" b="1" dirty="0"/>
              <a:t>смертность\численность населения Х1000 </a:t>
            </a:r>
            <a:r>
              <a:rPr lang="ru-RU" b="1" dirty="0" smtClean="0"/>
              <a:t>=</a:t>
            </a:r>
            <a:endParaRPr lang="ru-RU" b="1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2910" y="4000500"/>
            <a:ext cx="6643734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2813"/>
            <a:r>
              <a:rPr lang="ru-RU" b="1" dirty="0"/>
              <a:t>Коэффициент естественного прироста: </a:t>
            </a:r>
          </a:p>
          <a:p>
            <a:pPr defTabSz="912813"/>
            <a:r>
              <a:rPr lang="ru-RU" b="1" dirty="0"/>
              <a:t>Коэффициент рождаемости – коэффициент </a:t>
            </a:r>
            <a:r>
              <a:rPr lang="ru-RU" b="1" dirty="0" smtClean="0"/>
              <a:t>смертности        = 13,23 - 13,07 = 0,16</a:t>
            </a:r>
            <a:endParaRPr lang="ru-RU" b="1" dirty="0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357686" y="1916113"/>
            <a:ext cx="2214564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2813"/>
            <a:r>
              <a:rPr lang="ru-RU" b="1" dirty="0" smtClean="0">
                <a:latin typeface="Calibri" pitchFamily="34" charset="0"/>
              </a:rPr>
              <a:t>‰</a:t>
            </a:r>
            <a:r>
              <a:rPr lang="ru-RU" b="1" dirty="0" smtClean="0"/>
              <a:t> </a:t>
            </a:r>
            <a:r>
              <a:rPr lang="ru-RU" b="1" dirty="0"/>
              <a:t>(промилле)</a:t>
            </a:r>
            <a:endParaRPr lang="ru-RU" dirty="0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071802" y="4572008"/>
            <a:ext cx="4214826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2813"/>
            <a:r>
              <a:rPr lang="ru-RU" b="1" dirty="0" smtClean="0"/>
              <a:t> </a:t>
            </a:r>
            <a:r>
              <a:rPr lang="ru-RU" b="1" dirty="0" smtClean="0">
                <a:latin typeface="Calibri" pitchFamily="34" charset="0"/>
              </a:rPr>
              <a:t>‰</a:t>
            </a:r>
            <a:r>
              <a:rPr lang="ru-RU" b="1" dirty="0" smtClean="0"/>
              <a:t> </a:t>
            </a:r>
            <a:r>
              <a:rPr lang="ru-RU" b="1" dirty="0"/>
              <a:t>(промилле)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857224" y="3244334"/>
            <a:ext cx="6000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1878300:143657134Х1000= 13,07</a:t>
            </a:r>
            <a:r>
              <a:rPr lang="ru-RU" b="1" dirty="0" smtClean="0">
                <a:latin typeface="Calibri" pitchFamily="34" charset="0"/>
              </a:rPr>
              <a:t>‰</a:t>
            </a:r>
            <a:r>
              <a:rPr lang="ru-RU" b="1" dirty="0" smtClean="0"/>
              <a:t> (промилле)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3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142875"/>
            <a:ext cx="7927975" cy="9874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Факторы, влияющие на естественный прирост</a:t>
            </a:r>
            <a:endParaRPr lang="ru-RU" dirty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285750" y="1303338"/>
            <a:ext cx="8572500" cy="4983162"/>
          </a:xfrm>
        </p:spPr>
        <p:txBody>
          <a:bodyPr/>
          <a:lstStyle/>
          <a:p>
            <a:pPr defTabSz="912813" eaLnBrk="1" hangingPunct="1"/>
            <a:r>
              <a:rPr lang="ru-RU" sz="2400" dirty="0" smtClean="0"/>
              <a:t>образ жизни (городской и сельский); </a:t>
            </a:r>
          </a:p>
          <a:p>
            <a:pPr defTabSz="912813" eaLnBrk="1" hangingPunct="1"/>
            <a:r>
              <a:rPr lang="ru-RU" sz="2400" dirty="0" smtClean="0"/>
              <a:t>занятость женщин в общественном производстве; </a:t>
            </a:r>
          </a:p>
          <a:p>
            <a:pPr defTabSz="912813" eaLnBrk="1" hangingPunct="1"/>
            <a:r>
              <a:rPr lang="ru-RU" sz="2400" dirty="0" smtClean="0"/>
              <a:t>национальные и религиозные традиции;</a:t>
            </a:r>
          </a:p>
          <a:p>
            <a:pPr defTabSz="912813" eaLnBrk="1" hangingPunct="1"/>
            <a:r>
              <a:rPr lang="ru-RU" sz="2400" dirty="0" smtClean="0"/>
              <a:t>уровень жизни: материальные условия жизни людей, уровень здравоохранения, питания, условий труда и быта и пр.; </a:t>
            </a:r>
          </a:p>
          <a:p>
            <a:pPr defTabSz="912813" eaLnBrk="1" hangingPunct="1"/>
            <a:r>
              <a:rPr lang="ru-RU" sz="2400" dirty="0" smtClean="0"/>
              <a:t>структура населения (половая, возрастная); </a:t>
            </a:r>
          </a:p>
          <a:p>
            <a:pPr defTabSz="912813" eaLnBrk="1" hangingPunct="1"/>
            <a:r>
              <a:rPr lang="ru-RU" sz="2400" dirty="0" smtClean="0"/>
              <a:t>отрицательное влияние на воспроизводство населения оказывают войны, которые приводят к людским потерям, экологические и техногенные катастрофы, а также распространение голода и болезней.</a:t>
            </a: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3000375" y="6273800"/>
            <a:ext cx="5143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en-US">
                <a:hlinkClick r:id="rId2"/>
              </a:rPr>
              <a:t>http://school.iot.ru/predmety/geo/nas1.html#4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025" y="71438"/>
            <a:ext cx="7470775" cy="92868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800" dirty="0" smtClean="0"/>
              <a:t>Коэффициенты смертности по основным классам причин смерти в 2013 г.</a:t>
            </a:r>
            <a:endParaRPr lang="ru-RU" sz="2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406525"/>
          <a:ext cx="8229600" cy="4626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9378"/>
                <a:gridCol w="1900222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от болезней системы кровообращения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834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от новообразований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203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от болезней органов пищеварения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62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от болезней органов дыхания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 от самоубийств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 от транспортных травм   (всех видов)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от некоторых инфекционных и паразитарных болезней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 от случайных    отравлений алкоголем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 от убийств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 от случайных утоплений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ln>
                  <a:solidFill>
                    <a:srgbClr val="FFFFFF"/>
                  </a:solidFill>
                </a:ln>
                <a:solidFill>
                  <a:srgbClr val="FF0000"/>
                </a:solidFill>
                <a:latin typeface="Monotype Corsiva" pitchFamily="66" charset="0"/>
              </a:rPr>
              <a:t>Сделайте выводы:</a:t>
            </a:r>
            <a:endParaRPr lang="ru-RU" dirty="0"/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357188" y="1044575"/>
            <a:ext cx="8286750" cy="56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dirty="0"/>
              <a:t>	</a:t>
            </a:r>
            <a:r>
              <a:rPr lang="ru-RU" sz="2000" b="1" dirty="0"/>
              <a:t>Подавляющее большинство стран мира совершили или совершают в настоящее время переход от традиционного типа воспроизводства, (высокая рождаемость, высокая смертность, многодетность) к современному типу (низкая рождаемость, как результат планирования семьи, низкая смертностью). Результатом этого процесса является снижение роста численности населения.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	Сокращение рождаемости может привести к ситуации, когда естественный прирост становиться отрицательным (демографический кризис) что характерно для ряда стран Европы, в том числе и для России. </a:t>
            </a:r>
            <a:endParaRPr lang="en-US" sz="2000" b="1" dirty="0" smtClean="0">
              <a:ln>
                <a:solidFill>
                  <a:srgbClr val="FFFFFF"/>
                </a:solidFill>
              </a:ln>
              <a:solidFill>
                <a:srgbClr val="FF0000"/>
              </a:solidFill>
              <a:latin typeface="Monotype Corsiva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C00000"/>
                </a:solidFill>
              </a:rPr>
              <a:t>Демографическая проблема в России на сегодняшний день является самой серьезной и актуальной ,  и требует немедленного решения.</a:t>
            </a:r>
          </a:p>
          <a:p>
            <a:endParaRPr lang="ru-RU" sz="2000" b="1" dirty="0"/>
          </a:p>
          <a:p>
            <a:r>
              <a:rPr lang="ru-RU" sz="2000" b="1" dirty="0"/>
              <a:t>	Благодаря демографической политики государства, ситуация в России за последние годы стала улучшаться, прежде всего за счет роста рождаемости.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Новые термины и понятия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7188" y="949325"/>
            <a:ext cx="8501062" cy="5305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ru-RU" sz="2200" b="1" dirty="0"/>
              <a:t>воспроизводство  (естественное движение) населения</a:t>
            </a:r>
          </a:p>
          <a:p>
            <a:pPr marL="798513" lvl="1" indent="-34290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ru-RU" sz="2200" b="1" dirty="0"/>
              <a:t>рождаемость </a:t>
            </a:r>
          </a:p>
          <a:p>
            <a:pPr marL="1255713" lvl="2" indent="-34290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ru-RU" sz="2200" b="1" dirty="0"/>
              <a:t>коэффициент рождаемости</a:t>
            </a:r>
          </a:p>
          <a:p>
            <a:pPr marL="342900" indent="-34290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ru-RU" sz="2200" b="1" dirty="0"/>
              <a:t>смертность </a:t>
            </a:r>
          </a:p>
          <a:p>
            <a:pPr marL="798513" lvl="1" indent="-34290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ru-RU" sz="2200" b="1" dirty="0"/>
              <a:t>коэффициент смертности</a:t>
            </a:r>
          </a:p>
          <a:p>
            <a:pPr marL="1255713" lvl="2" indent="-342900" fontAlgn="auto">
              <a:lnSpc>
                <a:spcPct val="120000"/>
              </a:lnSpc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ru-RU" sz="2200" b="1" dirty="0"/>
              <a:t>естественным прирост</a:t>
            </a:r>
          </a:p>
          <a:p>
            <a:pPr marL="342900" indent="-342900" fontAlgn="auto">
              <a:lnSpc>
                <a:spcPct val="120000"/>
              </a:lnSpc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ru-RU" sz="2200" b="1" dirty="0"/>
              <a:t> коэффициент естественного прироста </a:t>
            </a:r>
          </a:p>
          <a:p>
            <a:pPr marL="798513" lvl="1" indent="-34290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ru-RU" sz="2200" b="1" dirty="0"/>
              <a:t>«формула воспроизводства»</a:t>
            </a:r>
          </a:p>
          <a:p>
            <a:pPr marL="1255713" lvl="2" indent="-34290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ru-RU" sz="2200" b="1" dirty="0"/>
              <a:t>теория демографического перехода</a:t>
            </a:r>
          </a:p>
          <a:p>
            <a:pPr marL="342900" indent="-34290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ru-RU" sz="2200" b="1" dirty="0"/>
              <a:t>традиционный тип воспроизводства</a:t>
            </a:r>
          </a:p>
          <a:p>
            <a:pPr marL="798513" lvl="1" indent="-34290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ru-RU" sz="2200" b="1" dirty="0"/>
              <a:t>современный тип воспроизводства</a:t>
            </a:r>
          </a:p>
          <a:p>
            <a:pPr marL="1255713" lvl="2" indent="-34290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ru-RU" sz="2200" b="1" dirty="0"/>
              <a:t>демографический переход</a:t>
            </a:r>
          </a:p>
          <a:p>
            <a:pPr marL="342900" indent="-34290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ru-RU" sz="2200" b="1" dirty="0"/>
              <a:t>естественная убыль</a:t>
            </a:r>
          </a:p>
          <a:p>
            <a:pPr marL="798513" lvl="1" indent="-34290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ru-RU" sz="2200" b="1" dirty="0" err="1"/>
              <a:t>депопуляция</a:t>
            </a:r>
            <a:endParaRPr lang="ru-RU" sz="2200" b="1" dirty="0"/>
          </a:p>
          <a:p>
            <a:pPr marL="1255713" lvl="2" indent="-342900" fontAlgn="auto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Arial" pitchFamily="34" charset="0"/>
              <a:buChar char="•"/>
              <a:defRPr/>
            </a:pPr>
            <a:r>
              <a:rPr lang="ru-RU" sz="2200" b="1" dirty="0"/>
              <a:t>демографический кризис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sz="3600" dirty="0" smtClean="0"/>
              <a:t>Эссе на тему:</a:t>
            </a:r>
          </a:p>
          <a:p>
            <a:pPr>
              <a:buNone/>
            </a:pPr>
            <a:r>
              <a:rPr lang="ru-RU" sz="3600" dirty="0" smtClean="0"/>
              <a:t> </a:t>
            </a:r>
            <a:r>
              <a:rPr lang="ru-RU" sz="3600" dirty="0" smtClean="0">
                <a:solidFill>
                  <a:srgbClr val="FFFF00"/>
                </a:solidFill>
              </a:rPr>
              <a:t>«Чем грозит России ее дальнейшее </a:t>
            </a:r>
            <a:r>
              <a:rPr lang="ru-RU" sz="3600" dirty="0" smtClean="0">
                <a:solidFill>
                  <a:srgbClr val="FFFF00"/>
                </a:solidFill>
              </a:rPr>
              <a:t>снижение численности Россиян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smtClean="0">
                <a:solidFill>
                  <a:srgbClr val="FFFF00"/>
                </a:solidFill>
              </a:rPr>
              <a:t>и как его остановить?»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42853"/>
            <a:ext cx="8858280" cy="71437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92D050"/>
                </a:solidFill>
              </a:rPr>
              <a:t>Постановка проблемных задач: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857232"/>
            <a:ext cx="8715404" cy="5500702"/>
          </a:xfrm>
        </p:spPr>
        <p:txBody>
          <a:bodyPr>
            <a:normAutofit/>
          </a:bodyPr>
          <a:lstStyle/>
          <a:p>
            <a:pPr marL="457200" indent="-457200" algn="l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    Почему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демографическая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ситуация  для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России столь животрепещущая  в настоящее время?   </a:t>
            </a:r>
          </a:p>
          <a:p>
            <a:pPr marL="457200" indent="-457200" algn="l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    Выявить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демографические перспективы как для нации в целом, так и для Российской государственности.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142852"/>
            <a:ext cx="8858312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dirty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857232"/>
            <a:ext cx="8715436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6000" dirty="0">
              <a:ln>
                <a:solidFill>
                  <a:srgbClr val="FFFFFF"/>
                </a:solidFill>
              </a:ln>
              <a:latin typeface="Monotype Corsiva" pitchFamily="66" charset="0"/>
            </a:endParaRPr>
          </a:p>
          <a:p>
            <a:pPr algn="ctr">
              <a:defRPr/>
            </a:pPr>
            <a:r>
              <a:rPr lang="ru-RU" sz="6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Определить </a:t>
            </a:r>
            <a:r>
              <a:rPr lang="ru-RU" sz="6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факторы, </a:t>
            </a:r>
            <a:r>
              <a:rPr lang="ru-RU" sz="6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влияющие на изменение численности населения нашей страны.</a:t>
            </a:r>
            <a:endParaRPr lang="ru-RU" sz="6000" b="1" dirty="0">
              <a:ln>
                <a:solidFill>
                  <a:srgbClr val="FFFFFF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285852" y="214290"/>
            <a:ext cx="671517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Задачи: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обучающие: В ходе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работы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закрепить знания учащихся о численности населения России. Определить причины, влияющие на изменение численности населения. Дать определение понятий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«Естественный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прирост, воспроизводство»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-развивающие: Развитие мышления, речи и творческих способностей через частично – поисковую деятельность, умение анализировать статистические данные, делать выводы, принимать решения.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-воспитательные: Осознание роли географии в решении социальных пробле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ниверсальная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Универсальная</Template>
  <TotalTime>1421</TotalTime>
  <Words>1279</Words>
  <Application>Microsoft Office PowerPoint</Application>
  <PresentationFormat>Экран (4:3)</PresentationFormat>
  <Paragraphs>308</Paragraphs>
  <Slides>31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Универсальная</vt:lpstr>
      <vt:lpstr>Лист Microsoft Office Excel 97-2003</vt:lpstr>
      <vt:lpstr>Население России</vt:lpstr>
      <vt:lpstr>Демография</vt:lpstr>
      <vt:lpstr>Слайд 3</vt:lpstr>
      <vt:lpstr>Слайд 4</vt:lpstr>
      <vt:lpstr>Постановка проблемных задач:</vt:lpstr>
      <vt:lpstr>Слайд 6</vt:lpstr>
      <vt:lpstr>Слайд 7</vt:lpstr>
      <vt:lpstr>Слайд 8</vt:lpstr>
      <vt:lpstr>Слайд 9</vt:lpstr>
      <vt:lpstr>Причины изменения численности населения</vt:lpstr>
      <vt:lpstr>Самые населенные страны в 2014  г.</vt:lpstr>
      <vt:lpstr>Численность населения России  1) Оцените динамику изменения численности.</vt:lpstr>
      <vt:lpstr>Изменение численности населения России (по годам)</vt:lpstr>
      <vt:lpstr>Слайд 14</vt:lpstr>
      <vt:lpstr>Воспроизводство</vt:lpstr>
      <vt:lpstr>Естественный прирост</vt:lpstr>
      <vt:lpstr>Исторические типы воспроизводства населения.</vt:lpstr>
      <vt:lpstr>Слайд 18</vt:lpstr>
      <vt:lpstr>Теория демографического перехода</vt:lpstr>
      <vt:lpstr>Слайд 20</vt:lpstr>
      <vt:lpstr>Естественный прирост населения в России в 2013 году составил 22,9 тыс. человек</vt:lpstr>
      <vt:lpstr>Слайд 22</vt:lpstr>
      <vt:lpstr>Слайд 23</vt:lpstr>
      <vt:lpstr>Изменение численности населения в 2013 году</vt:lpstr>
      <vt:lpstr>Упражнение. Воспроизводство население</vt:lpstr>
      <vt:lpstr>Упражнение. Воспроизводство население. Ответы</vt:lpstr>
      <vt:lpstr>Факторы, влияющие на естественный прирост</vt:lpstr>
      <vt:lpstr>Коэффициенты смертности по основным классам причин смерти в 2013 г.</vt:lpstr>
      <vt:lpstr>Сделайте выводы:</vt:lpstr>
      <vt:lpstr>Новые термины и понятия</vt:lpstr>
      <vt:lpstr>Домашнее задание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Население России</dc:title>
  <dc:creator>Admin</dc:creator>
  <cp:lastModifiedBy>User</cp:lastModifiedBy>
  <cp:revision>150</cp:revision>
  <dcterms:created xsi:type="dcterms:W3CDTF">2009-03-16T15:37:30Z</dcterms:created>
  <dcterms:modified xsi:type="dcterms:W3CDTF">2014-03-12T17:53:25Z</dcterms:modified>
</cp:coreProperties>
</file>